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9" r:id="rId2"/>
    <p:sldMasterId id="2147483761" r:id="rId3"/>
    <p:sldMasterId id="2147483778" r:id="rId4"/>
  </p:sldMasterIdLst>
  <p:notesMasterIdLst>
    <p:notesMasterId r:id="rId23"/>
  </p:notesMasterIdLst>
  <p:sldIdLst>
    <p:sldId id="289" r:id="rId5"/>
    <p:sldId id="272" r:id="rId6"/>
    <p:sldId id="273" r:id="rId7"/>
    <p:sldId id="278" r:id="rId8"/>
    <p:sldId id="285" r:id="rId9"/>
    <p:sldId id="271" r:id="rId10"/>
    <p:sldId id="274" r:id="rId11"/>
    <p:sldId id="276" r:id="rId12"/>
    <p:sldId id="286" r:id="rId13"/>
    <p:sldId id="288" r:id="rId14"/>
    <p:sldId id="277" r:id="rId15"/>
    <p:sldId id="279" r:id="rId16"/>
    <p:sldId id="287" r:id="rId17"/>
    <p:sldId id="280" r:id="rId18"/>
    <p:sldId id="281" r:id="rId19"/>
    <p:sldId id="282" r:id="rId20"/>
    <p:sldId id="283" r:id="rId21"/>
    <p:sldId id="27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tilliumText14L" pitchFamily="50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tilliumText14L" pitchFamily="50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tilliumText14L" pitchFamily="50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tilliumText14L" pitchFamily="50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tilliumText14L" pitchFamily="50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tilliumText14L" pitchFamily="50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tilliumText14L" pitchFamily="50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tilliumText14L" pitchFamily="50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tilliumText14L" pitchFamily="50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7" autoAdjust="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EB36EE-BDDB-40B6-B99B-5AA5B204F6F5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A00AB05-2457-40C7-9535-5DB4D69FF6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56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CD5023-CD39-4067-A1D5-AD7917D74CA4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BA08-4C2C-4214-9DDD-A35BFAE61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5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F0C62-09EF-4ECA-9B10-FB01F7EB0374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3618-B6F1-4399-95CF-64820EB07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8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6D3F0-2095-48C5-A93F-32F308E4CCE8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B1B3-814C-4672-BCC3-D176E28B6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66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CD5023-CD39-4067-A1D5-AD7917D74CA4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BA08-4C2C-4214-9DDD-A35BFAE61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70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A4CCB-BF9D-4A76-965C-DBF87A56EEF6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1F1B-D8A3-4317-9E45-B18FBC9438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46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3A9BA-C891-4202-89B4-C52E14BF4324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EEE7-79ED-44B6-86D9-CE1AB49097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77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F21A6-6506-44F5-969D-7E876D160294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0B83-8681-4E35-A729-0C5E8CB7A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78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A78187-FE65-4D49-AFE3-F9E225CC6A33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7D2E-FEE5-473A-BC80-1273F9A08A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89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B2C6F-B994-4AC2-9244-65AC5A713E03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554B-2DC9-4F29-B5C1-1BFDF12C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74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E623C4-5115-4FB9-BBF7-45A7FC7F657F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E6B-F08F-45B0-96D9-78BC8D18E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7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C2A0B-DE0E-4A56-8994-75D2713D7AF9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2CD1-CE64-4B2D-88D0-7D9F42C31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3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A4CCB-BF9D-4A76-965C-DBF87A56EEF6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1F1B-D8A3-4317-9E45-B18FBC9438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94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0E64-2567-4E93-B09D-0B9925342128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16D-A625-4F2D-BC26-49D0169F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30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F0C62-09EF-4ECA-9B10-FB01F7EB0374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3618-B6F1-4399-95CF-64820EB07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78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6D3F0-2095-48C5-A93F-32F308E4CCE8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B1B3-814C-4672-BCC3-D176E28B6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6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CD5023-CD39-4067-A1D5-AD7917D74CA4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BA08-4C2C-4214-9DDD-A35BFAE61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90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A4CCB-BF9D-4A76-965C-DBF87A56EEF6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1F1B-D8A3-4317-9E45-B18FBC9438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81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3A9BA-C891-4202-89B4-C52E14BF4324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EEE7-79ED-44B6-86D9-CE1AB49097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58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F21A6-6506-44F5-969D-7E876D160294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0B83-8681-4E35-A729-0C5E8CB7A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20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A78187-FE65-4D49-AFE3-F9E225CC6A33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7D2E-FEE5-473A-BC80-1273F9A08A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08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B2C6F-B994-4AC2-9244-65AC5A713E03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554B-2DC9-4F29-B5C1-1BFDF12C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78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E623C4-5115-4FB9-BBF7-45A7FC7F657F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E6B-F08F-45B0-96D9-78BC8D18E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9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3A9BA-C891-4202-89B4-C52E14BF4324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EEE7-79ED-44B6-86D9-CE1AB49097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19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C2A0B-DE0E-4A56-8994-75D2713D7AF9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2CD1-CE64-4B2D-88D0-7D9F42C31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55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0E64-2567-4E93-B09D-0B9925342128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16D-A625-4F2D-BC26-49D0169F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67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73FE-F517-403D-A6C2-7EE38E1E1D71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4FE-50E7-419F-A4DB-D66AF6164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15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73FE-F517-403D-A6C2-7EE38E1E1D71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4FE-50E7-419F-A4DB-D66AF61645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5309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73FE-F517-403D-A6C2-7EE38E1E1D71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4FE-50E7-419F-A4DB-D66AF6164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7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73FE-F517-403D-A6C2-7EE38E1E1D71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4FE-50E7-419F-A4DB-D66AF61645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0931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73FE-F517-403D-A6C2-7EE38E1E1D71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4FE-50E7-419F-A4DB-D66AF6164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7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F0C62-09EF-4ECA-9B10-FB01F7EB0374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3618-B6F1-4399-95CF-64820EB07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69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6D3F0-2095-48C5-A93F-32F308E4CCE8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B1B3-814C-4672-BCC3-D176E28B6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34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CD5023-CD39-4067-A1D5-AD7917D74CA4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DBA08-4C2C-4214-9DDD-A35BFAE61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5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F21A6-6506-44F5-969D-7E876D160294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0B83-8681-4E35-A729-0C5E8CB7A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060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A4CCB-BF9D-4A76-965C-DBF87A56EEF6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E1F1B-D8A3-4317-9E45-B18FBC9438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8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93A9BA-C891-4202-89B4-C52E14BF4324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EEE7-79ED-44B6-86D9-CE1AB49097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5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F21A6-6506-44F5-969D-7E876D160294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0B83-8681-4E35-A729-0C5E8CB7A9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80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A78187-FE65-4D49-AFE3-F9E225CC6A33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7D2E-FEE5-473A-BC80-1273F9A08A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14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B2C6F-B994-4AC2-9244-65AC5A713E03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554B-2DC9-4F29-B5C1-1BFDF12C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87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E623C4-5115-4FB9-BBF7-45A7FC7F657F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E6B-F08F-45B0-96D9-78BC8D18E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586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C2A0B-DE0E-4A56-8994-75D2713D7AF9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2CD1-CE64-4B2D-88D0-7D9F42C31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262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0E64-2567-4E93-B09D-0B9925342128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16D-A625-4F2D-BC26-49D0169F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20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F0C62-09EF-4ECA-9B10-FB01F7EB0374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3618-B6F1-4399-95CF-64820EB07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817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6D3F0-2095-48C5-A93F-32F308E4CCE8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B1B3-814C-4672-BCC3-D176E28B6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7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A78187-FE65-4D49-AFE3-F9E225CC6A33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57D2E-FEE5-473A-BC80-1273F9A08A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9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B2C6F-B994-4AC2-9244-65AC5A713E03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3554B-2DC9-4F29-B5C1-1BFDF12C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6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E623C4-5115-4FB9-BBF7-45A7FC7F657F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BE6B-F08F-45B0-96D9-78BC8D18E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6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C2A0B-DE0E-4A56-8994-75D2713D7AF9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2CD1-CE64-4B2D-88D0-7D9F42C31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9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0E64-2567-4E93-B09D-0B9925342128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516D-A625-4F2D-BC26-49D0169F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4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8E73FE-F517-403D-A6C2-7EE38E1E1D71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A44FE-50E7-419F-A4DB-D66AF6164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6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8E73FE-F517-403D-A6C2-7EE38E1E1D71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A44FE-50E7-419F-A4DB-D66AF6164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9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8E73FE-F517-403D-A6C2-7EE38E1E1D71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4A44FE-50E7-419F-A4DB-D66AF6164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24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8E73FE-F517-403D-A6C2-7EE38E1E1D71}" type="datetimeFigureOut">
              <a:rPr lang="en-US" smtClean="0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A44FE-50E7-419F-A4DB-D66AF6164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3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2CB80-EB3A-48CA-AB59-EB626947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988840"/>
            <a:ext cx="6347713" cy="1320800"/>
          </a:xfrm>
        </p:spPr>
        <p:txBody>
          <a:bodyPr/>
          <a:lstStyle/>
          <a:p>
            <a:r>
              <a:rPr lang="en-US" dirty="0" err="1"/>
              <a:t>Pengenalan</a:t>
            </a:r>
            <a:r>
              <a:rPr lang="en-US" dirty="0"/>
              <a:t> Internet dan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5022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3929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Latihan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-7620" y="876638"/>
            <a:ext cx="381000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81000" y="873926"/>
            <a:ext cx="4537107" cy="23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3C9581-1A65-49DD-AF85-496A57880438}"/>
              </a:ext>
            </a:extLst>
          </p:cNvPr>
          <p:cNvSpPr txBox="1"/>
          <p:nvPr/>
        </p:nvSpPr>
        <p:spPr>
          <a:xfrm>
            <a:off x="15220" y="1136130"/>
            <a:ext cx="8784976" cy="29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Perhatikan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keterangan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berikut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7051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1 byte = 8 bit</a:t>
            </a:r>
            <a:endParaRPr lang="en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7051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1 kilobyte (KB) = 1.024 byte</a:t>
            </a:r>
            <a:endParaRPr lang="en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7051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1 megabyte (MB) = 1.024 kilobyte</a:t>
            </a:r>
            <a:endParaRPr lang="en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7051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1 gigabyte (GB) = 1.024 megabyte</a:t>
            </a:r>
            <a:endParaRPr lang="en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7051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Berdasarkan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hubungan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kita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menghitung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waktu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dibutuhkan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mentransfer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data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komputer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kita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Misalkan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kita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mempunyai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kecepatan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internet 5 Mbps (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megabit per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sekon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ingin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men-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donwload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video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ukuran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800 MB (megabyte) 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Berapakah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estimasi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waktu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dibutuhkan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mendownload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file video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5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abel Coax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504825"/>
            <a:ext cx="3200400" cy="186726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429000"/>
            <a:ext cx="5715000" cy="2266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8383" y="2404063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Coaxial Cable &amp; T-Connector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2462468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 Optic Cable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73814"/>
            <a:ext cx="3469131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40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mCNsN2gO5Eg/TaEnRGoirLI/AAAAAAAAADI/NmJoFi1663M/s1600/cis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44915"/>
            <a:ext cx="3505200" cy="170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2305647"/>
            <a:ext cx="18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Router Cisco 1841</a:t>
            </a:r>
          </a:p>
        </p:txBody>
      </p:sp>
      <p:pic>
        <p:nvPicPr>
          <p:cNvPr id="6" name="Picture 8" descr="https://encrypted-tbn2.gstatic.com/images?q=tbn:ANd9GcQWGjNpDURSw7f-ufhQQ6O5q4gXu4gwFnq7hhFViw9Lum0jHA5h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8921"/>
            <a:ext cx="4267200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img.tomshardware.com/us/2005/11/23/pc_interfaces_101/rj_45_cab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70529"/>
            <a:ext cx="2000508" cy="144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31416" y="6030235"/>
            <a:ext cx="1636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Connector RJ45</a:t>
            </a:r>
          </a:p>
        </p:txBody>
      </p:sp>
      <p:pic>
        <p:nvPicPr>
          <p:cNvPr id="9" name="Picture 22" descr="http://newsroom.cisco.com/images/2008/presskit/events/ces2008/product_ces2008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66" y="3560326"/>
            <a:ext cx="3091291" cy="11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06990" y="5845569"/>
            <a:ext cx="235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Modem Cisco DPC3000</a:t>
            </a:r>
          </a:p>
        </p:txBody>
      </p:sp>
      <p:pic>
        <p:nvPicPr>
          <p:cNvPr id="11" name="Picture 28" descr="http://kikhodinobaggio.files.wordpress.com/2012/11/ima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74239"/>
            <a:ext cx="2207711" cy="220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46870" y="6030235"/>
            <a:ext cx="1623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Wireless Bridge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5051233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Connector RJ-45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73866" y="183226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Switch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28220" y="4999561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24026" y="4609762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Wireless Router</a:t>
            </a:r>
          </a:p>
        </p:txBody>
      </p:sp>
    </p:spTree>
    <p:extLst>
      <p:ext uri="{BB962C8B-B14F-4D97-AF65-F5344CB8AC3E}">
        <p14:creationId xmlns:p14="http://schemas.microsoft.com/office/powerpoint/2010/main" val="148008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6465-8BA4-4904-B92B-198B9976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Kerja</a:t>
            </a:r>
            <a:r>
              <a:rPr lang="en-US" dirty="0"/>
              <a:t> Modem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B7EC0-3C92-40DF-BC0A-0B124BCDF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7775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46814" y="-1257300"/>
            <a:ext cx="4800600" cy="5970624"/>
            <a:chOff x="4246814" y="-1257300"/>
            <a:chExt cx="4800600" cy="59706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307" y="-1143000"/>
              <a:ext cx="3449615" cy="585632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246814" y="-1257300"/>
              <a:ext cx="4800600" cy="297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800" y="1581205"/>
            <a:ext cx="5111555" cy="6264238"/>
            <a:chOff x="304800" y="1612765"/>
            <a:chExt cx="5111555" cy="62642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48" y="1612765"/>
              <a:ext cx="3673061" cy="62356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04800" y="4812561"/>
              <a:ext cx="5111555" cy="3064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7849" y="4930210"/>
            <a:ext cx="423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Client-Server</a:t>
            </a:r>
          </a:p>
          <a:p>
            <a:r>
              <a:rPr lang="en-US" dirty="0" err="1">
                <a:latin typeface="+mn-lt"/>
              </a:rPr>
              <a:t>Merupakan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jaringan</a:t>
            </a:r>
            <a:r>
              <a:rPr lang="en-US" dirty="0">
                <a:latin typeface="+mn-lt"/>
              </a:rPr>
              <a:t> computer yang </a:t>
            </a:r>
            <a:r>
              <a:rPr lang="en-US" dirty="0" err="1">
                <a:latin typeface="+mn-lt"/>
              </a:rPr>
              <a:t>terdiri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hanya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satu</a:t>
            </a:r>
            <a:r>
              <a:rPr lang="en-US" dirty="0">
                <a:latin typeface="+mn-lt"/>
              </a:rPr>
              <a:t> computer server </a:t>
            </a:r>
            <a:r>
              <a:rPr lang="en-US" dirty="0" err="1">
                <a:latin typeface="+mn-lt"/>
              </a:rPr>
              <a:t>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beberapa</a:t>
            </a:r>
            <a:r>
              <a:rPr lang="en-US" dirty="0">
                <a:latin typeface="+mn-lt"/>
              </a:rPr>
              <a:t> computer client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3648" y="4890485"/>
            <a:ext cx="423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Peer to Peer</a:t>
            </a:r>
          </a:p>
          <a:p>
            <a:r>
              <a:rPr lang="en-US" dirty="0" err="1">
                <a:latin typeface="+mn-lt"/>
              </a:rPr>
              <a:t>Merupakan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jaringan</a:t>
            </a:r>
            <a:r>
              <a:rPr lang="en-US" dirty="0">
                <a:latin typeface="+mn-lt"/>
              </a:rPr>
              <a:t> computer yang </a:t>
            </a:r>
            <a:r>
              <a:rPr lang="en-US" dirty="0" err="1">
                <a:latin typeface="+mn-lt"/>
              </a:rPr>
              <a:t>dapat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bertindak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sebagai</a:t>
            </a:r>
            <a:r>
              <a:rPr lang="en-US" dirty="0">
                <a:latin typeface="+mn-lt"/>
              </a:rPr>
              <a:t> server </a:t>
            </a:r>
            <a:r>
              <a:rPr lang="en-US" dirty="0" err="1">
                <a:latin typeface="+mn-lt"/>
              </a:rPr>
              <a:t>maupun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sebegai</a:t>
            </a:r>
            <a:r>
              <a:rPr lang="en-US" dirty="0">
                <a:latin typeface="+mn-lt"/>
              </a:rPr>
              <a:t> client</a:t>
            </a:r>
          </a:p>
        </p:txBody>
      </p:sp>
    </p:spTree>
    <p:extLst>
      <p:ext uri="{BB962C8B-B14F-4D97-AF65-F5344CB8AC3E}">
        <p14:creationId xmlns:p14="http://schemas.microsoft.com/office/powerpoint/2010/main" val="3218298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Topologi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BUS</a:t>
            </a:r>
          </a:p>
        </p:txBody>
      </p:sp>
      <p:pic>
        <p:nvPicPr>
          <p:cNvPr id="4" name="Content Placeholder 3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lum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2057400"/>
            <a:ext cx="7886700" cy="26208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9EA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286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Topologi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Ring</a:t>
            </a:r>
          </a:p>
        </p:txBody>
      </p:sp>
      <p:pic>
        <p:nvPicPr>
          <p:cNvPr id="4" name="Picture 2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lum bright="-6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4247221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9EA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346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Topologi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Star</a:t>
            </a:r>
          </a:p>
        </p:txBody>
      </p:sp>
      <p:pic>
        <p:nvPicPr>
          <p:cNvPr id="4" name="Picture 2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lum bright="-8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86850"/>
            <a:ext cx="7886700" cy="40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9EA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228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14" y="838200"/>
            <a:ext cx="7893286" cy="5951538"/>
          </a:xfr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2133600"/>
            <a:ext cx="5791200" cy="527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latin typeface="Chaparral Pro Light" panose="02060403030505090203" pitchFamily="18" charset="0"/>
                <a:cs typeface="Arial" panose="020B0604020202020204" pitchFamily="34" charset="0"/>
              </a:rPr>
              <a:t>"...</a:t>
            </a:r>
            <a:r>
              <a:rPr lang="en-US" sz="2800" b="1" dirty="0" err="1">
                <a:latin typeface="Chaparral Pro Light" panose="02060403030505090203" pitchFamily="18" charset="0"/>
                <a:cs typeface="Arial" panose="020B0604020202020204" pitchFamily="34" charset="0"/>
              </a:rPr>
              <a:t>saat</a:t>
            </a:r>
            <a:r>
              <a:rPr lang="en-US" sz="2800" b="1" dirty="0">
                <a:latin typeface="Chaparral Pro Light" panose="02060403030505090203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Chaparral Pro Light" panose="02060403030505090203" pitchFamily="18" charset="0"/>
                <a:cs typeface="Arial" panose="020B0604020202020204" pitchFamily="34" charset="0"/>
              </a:rPr>
              <a:t>anda</a:t>
            </a:r>
            <a:r>
              <a:rPr lang="en-US" sz="2800" b="1" dirty="0">
                <a:latin typeface="Chaparral Pro Light" panose="02060403030505090203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Chaparral Pro Light" panose="02060403030505090203" pitchFamily="18" charset="0"/>
                <a:cs typeface="Arial" panose="020B0604020202020204" pitchFamily="34" charset="0"/>
              </a:rPr>
              <a:t>memberikan</a:t>
            </a:r>
            <a:r>
              <a:rPr lang="en-US" sz="2800" b="1" dirty="0">
                <a:latin typeface="Chaparral Pro Light" panose="02060403030505090203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Chaparral Pro Light" panose="02060403030505090203" pitchFamily="18" charset="0"/>
                <a:cs typeface="Arial" panose="020B0604020202020204" pitchFamily="34" charset="0"/>
              </a:rPr>
              <a:t>manfaat</a:t>
            </a:r>
            <a:r>
              <a:rPr lang="en-US" sz="2800" b="1" dirty="0">
                <a:latin typeface="Chaparral Pro Light" panose="02060403030505090203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Chaparral Pro Light" panose="02060403030505090203" pitchFamily="18" charset="0"/>
                <a:cs typeface="Arial" panose="020B0604020202020204" pitchFamily="34" charset="0"/>
              </a:rPr>
              <a:t>bagi</a:t>
            </a:r>
            <a:r>
              <a:rPr lang="en-US" sz="2800" b="1" dirty="0">
                <a:latin typeface="Chaparral Pro Light" panose="02060403030505090203" pitchFamily="18" charset="0"/>
                <a:cs typeface="Arial" panose="020B0604020202020204" pitchFamily="34" charset="0"/>
              </a:rPr>
              <a:t> orang lain....</a:t>
            </a:r>
            <a:r>
              <a:rPr lang="en-US" sz="2800" b="1" dirty="0" err="1">
                <a:latin typeface="Chaparral Pro Light" panose="02060403030505090203" pitchFamily="18" charset="0"/>
                <a:cs typeface="Arial" panose="020B0604020202020204" pitchFamily="34" charset="0"/>
              </a:rPr>
              <a:t>rezeki</a:t>
            </a:r>
            <a:r>
              <a:rPr lang="en-US" sz="2800" b="1" dirty="0">
                <a:latin typeface="Chaparral Pro Light" panose="02060403030505090203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Chaparral Pro Light" panose="02060403030505090203" pitchFamily="18" charset="0"/>
                <a:cs typeface="Arial" panose="020B0604020202020204" pitchFamily="34" charset="0"/>
              </a:rPr>
              <a:t>akan</a:t>
            </a:r>
            <a:r>
              <a:rPr lang="en-US" sz="2800" b="1" dirty="0">
                <a:latin typeface="Chaparral Pro Light" panose="02060403030505090203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Chaparral Pro Light" panose="02060403030505090203" pitchFamily="18" charset="0"/>
                <a:cs typeface="Arial" panose="020B0604020202020204" pitchFamily="34" charset="0"/>
              </a:rPr>
              <a:t>menghampiri</a:t>
            </a:r>
            <a:r>
              <a:rPr lang="en-US" sz="2800" b="1" dirty="0">
                <a:latin typeface="Chaparral Pro Light" panose="02060403030505090203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Chaparral Pro Light" panose="02060403030505090203" pitchFamily="18" charset="0"/>
                <a:cs typeface="Arial" panose="020B0604020202020204" pitchFamily="34" charset="0"/>
              </a:rPr>
              <a:t>anda</a:t>
            </a:r>
            <a:r>
              <a:rPr lang="en-US" sz="2800" b="1" dirty="0">
                <a:latin typeface="Chaparral Pro Light" panose="02060403030505090203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Chaparral Pro Light" panose="02060403030505090203" pitchFamily="18" charset="0"/>
                <a:cs typeface="Arial" panose="020B0604020202020204" pitchFamily="34" charset="0"/>
              </a:rPr>
              <a:t>bersabarlah</a:t>
            </a:r>
            <a:r>
              <a:rPr lang="en-US" sz="2800" b="1" dirty="0">
                <a:latin typeface="Chaparral Pro Light" panose="02060403030505090203" pitchFamily="18" charset="0"/>
                <a:cs typeface="Arial" panose="020B0604020202020204" pitchFamily="34" charset="0"/>
              </a:rPr>
              <a:t>" </a:t>
            </a:r>
          </a:p>
          <a:p>
            <a:pPr marL="0" indent="0" algn="ctr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Purbo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Onno.W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;2012)</a:t>
            </a:r>
          </a:p>
        </p:txBody>
      </p:sp>
    </p:spTree>
    <p:extLst>
      <p:ext uri="{BB962C8B-B14F-4D97-AF65-F5344CB8AC3E}">
        <p14:creationId xmlns:p14="http://schemas.microsoft.com/office/powerpoint/2010/main" val="403200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70000"/>
            <a:ext cx="6347714" cy="3880773"/>
          </a:xfrm>
        </p:spPr>
        <p:txBody>
          <a:bodyPr/>
          <a:lstStyle/>
          <a:p>
            <a:r>
              <a:rPr lang="en-US" dirty="0"/>
              <a:t>Interconnection Networking</a:t>
            </a:r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id-ID" dirty="0"/>
              <a:t>Jaringan </a:t>
            </a:r>
            <a:r>
              <a:rPr lang="en-US" dirty="0" err="1"/>
              <a:t>komputer</a:t>
            </a:r>
            <a:r>
              <a:rPr lang="id-ID" dirty="0"/>
              <a:t> yang menghubungkan komputer-komputer</a:t>
            </a:r>
            <a:r>
              <a:rPr lang="en-US" dirty="0"/>
              <a:t> di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id-ID" dirty="0"/>
              <a:t>(World Wide Web) sehingga terbentuk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maya</a:t>
            </a:r>
            <a:r>
              <a:rPr lang="en-US" dirty="0"/>
              <a:t> (cyberspace)</a:t>
            </a:r>
            <a:r>
              <a:rPr lang="id-ID" dirty="0"/>
              <a:t> dan dapat saling terhubung dan berkomunikasi.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2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71600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, printer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tujuannya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</a:p>
          <a:p>
            <a:r>
              <a:rPr lang="en-US" dirty="0" err="1"/>
              <a:t>berbagi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(printer, media </a:t>
            </a:r>
            <a:r>
              <a:rPr lang="en-US" dirty="0" err="1"/>
              <a:t>penyimpanan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 err="1"/>
              <a:t>Komunikasi</a:t>
            </a:r>
            <a:r>
              <a:rPr lang="en-US" dirty="0"/>
              <a:t> (chat, email, etc.)</a:t>
            </a:r>
          </a:p>
          <a:p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(website)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9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7175" y="457200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7650" y="114300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</a:pPr>
            <a:r>
              <a:rPr lang="en-US" dirty="0"/>
              <a:t>1. </a:t>
            </a:r>
            <a:r>
              <a:rPr lang="en-US" dirty="0" err="1"/>
              <a:t>Berdasarkan</a:t>
            </a:r>
            <a:r>
              <a:rPr lang="en-US" dirty="0"/>
              <a:t> area/</a:t>
            </a:r>
            <a:r>
              <a:rPr lang="en-US" dirty="0" err="1"/>
              <a:t>jangkauan</a:t>
            </a:r>
            <a:endParaRPr lang="en-US" dirty="0"/>
          </a:p>
          <a:p>
            <a:pPr lvl="1" fontAlgn="auto"/>
            <a:r>
              <a:rPr lang="en-US" dirty="0"/>
              <a:t>a. LAN (Local Area Network)</a:t>
            </a:r>
          </a:p>
          <a:p>
            <a:pPr lvl="1" fontAlgn="auto"/>
            <a:r>
              <a:rPr lang="en-US" dirty="0"/>
              <a:t>b. MAN (Metropolitan Area Network)</a:t>
            </a:r>
          </a:p>
          <a:p>
            <a:pPr lvl="1" fontAlgn="auto"/>
            <a:r>
              <a:rPr lang="en-US" dirty="0"/>
              <a:t>c. WAN (Wide Area Network)</a:t>
            </a:r>
          </a:p>
          <a:p>
            <a:pPr marL="4572" lvl="1" indent="0" fontAlgn="auto">
              <a:buFont typeface="Wingdings 3" charset="2"/>
              <a:buNone/>
            </a:pPr>
            <a:r>
              <a:rPr lang="en-US" dirty="0"/>
              <a:t>2.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</a:p>
          <a:p>
            <a:pPr marL="4572" lvl="1" indent="0" fontAlgn="auto">
              <a:buFont typeface="Wingdings 3" charset="2"/>
              <a:buNone/>
            </a:pPr>
            <a:r>
              <a:rPr lang="en-US" dirty="0"/>
              <a:t>     a. Peer to Peer</a:t>
            </a:r>
          </a:p>
          <a:p>
            <a:pPr marL="4572" lvl="1" indent="0" fontAlgn="auto">
              <a:buFont typeface="Wingdings 3" charset="2"/>
              <a:buNone/>
            </a:pPr>
            <a:r>
              <a:rPr lang="en-US" dirty="0"/>
              <a:t>     b. Client Server</a:t>
            </a:r>
          </a:p>
          <a:p>
            <a:pPr marL="4572" lvl="1" indent="0" fontAlgn="auto">
              <a:buFont typeface="Wingdings 3" charset="2"/>
              <a:buNone/>
            </a:pPr>
            <a:r>
              <a:rPr lang="en-US" dirty="0"/>
              <a:t>3.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topologi</a:t>
            </a:r>
            <a:r>
              <a:rPr lang="en-US" dirty="0"/>
              <a:t>/</a:t>
            </a:r>
            <a:r>
              <a:rPr lang="en-US" dirty="0" err="1"/>
              <a:t>bentuk</a:t>
            </a:r>
            <a:r>
              <a:rPr lang="en-US" dirty="0"/>
              <a:t>/</a:t>
            </a:r>
            <a:r>
              <a:rPr lang="en-US" dirty="0" err="1"/>
              <a:t>pemetaan</a:t>
            </a:r>
            <a:endParaRPr lang="en-US" dirty="0"/>
          </a:p>
          <a:p>
            <a:pPr marL="4572" lvl="1" indent="0" fontAlgn="auto">
              <a:buFont typeface="Wingdings 3" charset="2"/>
              <a:buNone/>
            </a:pPr>
            <a:r>
              <a:rPr lang="en-US" dirty="0"/>
              <a:t>     a. </a:t>
            </a:r>
            <a:r>
              <a:rPr lang="en-US" dirty="0" err="1"/>
              <a:t>Topologi</a:t>
            </a:r>
            <a:r>
              <a:rPr lang="en-US" dirty="0"/>
              <a:t> Star</a:t>
            </a:r>
          </a:p>
          <a:p>
            <a:pPr marL="4572" lvl="1" indent="0" fontAlgn="auto">
              <a:buFont typeface="Wingdings 3" charset="2"/>
              <a:buNone/>
            </a:pPr>
            <a:r>
              <a:rPr lang="en-US" dirty="0"/>
              <a:t>     b. </a:t>
            </a:r>
            <a:r>
              <a:rPr lang="en-US" dirty="0" err="1"/>
              <a:t>Topologi</a:t>
            </a:r>
            <a:r>
              <a:rPr lang="en-US" dirty="0"/>
              <a:t> Ring</a:t>
            </a:r>
          </a:p>
          <a:p>
            <a:pPr marL="4572" lvl="1" indent="0" fontAlgn="auto">
              <a:buFont typeface="Wingdings 3" charset="2"/>
              <a:buNone/>
            </a:pPr>
            <a:r>
              <a:rPr lang="en-US" dirty="0"/>
              <a:t>     c. </a:t>
            </a:r>
            <a:r>
              <a:rPr lang="en-US" dirty="0" err="1"/>
              <a:t>Topologi</a:t>
            </a:r>
            <a:r>
              <a:rPr lang="en-US" dirty="0"/>
              <a:t> Mesh, </a:t>
            </a:r>
            <a:r>
              <a:rPr lang="en-US" dirty="0" err="1"/>
              <a:t>dll</a:t>
            </a:r>
            <a:endParaRPr lang="en-US" dirty="0"/>
          </a:p>
          <a:p>
            <a:pPr fontAlgn="auto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84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3929"/>
            <a:ext cx="7886700" cy="1325563"/>
          </a:xfrm>
        </p:spPr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Sejarah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Interne</a:t>
            </a:r>
            <a:r>
              <a:rPr lang="id-ID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762000" y="4800600"/>
            <a:ext cx="457200" cy="457200"/>
            <a:chOff x="762000" y="3429000"/>
            <a:chExt cx="457200" cy="457200"/>
          </a:xfrm>
        </p:grpSpPr>
        <p:sp>
          <p:nvSpPr>
            <p:cNvPr id="4" name="Oval 3"/>
            <p:cNvSpPr/>
            <p:nvPr/>
          </p:nvSpPr>
          <p:spPr>
            <a:xfrm>
              <a:off x="876300" y="35433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62000" y="3429000"/>
              <a:ext cx="457200" cy="457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7434" y="438193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Square721 Cn BT" panose="020B0406020202050204" pitchFamily="34" charset="0"/>
              </a:rPr>
              <a:t>1980an</a:t>
            </a:r>
            <a:endParaRPr lang="en-US" dirty="0">
              <a:latin typeface="Square721 Cn BT" panose="020B040602020205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80" y="5356473"/>
            <a:ext cx="2196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indent="-109538">
              <a:buFont typeface="Arial" panose="020B0604020202020204" pitchFamily="34" charset="0"/>
              <a:buChar char="•"/>
            </a:pPr>
            <a:r>
              <a:rPr lang="id-ID" sz="1400" dirty="0">
                <a:latin typeface="Square721 Cn BT" panose="020B0406020202050204" pitchFamily="34" charset="0"/>
              </a:rPr>
              <a:t>Cold World War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id-ID" sz="1400" dirty="0">
                <a:latin typeface="Square721 Cn BT" panose="020B0406020202050204" pitchFamily="34" charset="0"/>
              </a:rPr>
              <a:t>DARPA (ARPANET)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id-ID" sz="1400" dirty="0">
                <a:latin typeface="Square721 Cn BT" panose="020B0406020202050204" pitchFamily="34" charset="0"/>
              </a:rPr>
              <a:t>FTP (File Transfer Protocol)</a:t>
            </a:r>
            <a:endParaRPr lang="en-US" sz="1400" dirty="0">
              <a:latin typeface="Square721 Cn BT" panose="020B0406020202050204" pitchFamily="34" charset="0"/>
            </a:endParaRPr>
          </a:p>
        </p:txBody>
      </p:sp>
      <p:cxnSp>
        <p:nvCxnSpPr>
          <p:cNvPr id="11" name="Straight Connector 10"/>
          <p:cNvCxnSpPr>
            <a:stCxn id="4" idx="3"/>
          </p:cNvCxnSpPr>
          <p:nvPr/>
        </p:nvCxnSpPr>
        <p:spPr>
          <a:xfrm flipV="1">
            <a:off x="909778" y="4332595"/>
            <a:ext cx="1450268" cy="7774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1"/>
          <p:cNvGrpSpPr/>
          <p:nvPr/>
        </p:nvGrpSpPr>
        <p:grpSpPr>
          <a:xfrm>
            <a:off x="2205937" y="4078496"/>
            <a:ext cx="457200" cy="457200"/>
            <a:chOff x="762000" y="3429000"/>
            <a:chExt cx="457200" cy="457200"/>
          </a:xfrm>
        </p:grpSpPr>
        <p:sp>
          <p:nvSpPr>
            <p:cNvPr id="13" name="Oval 12"/>
            <p:cNvSpPr/>
            <p:nvPr/>
          </p:nvSpPr>
          <p:spPr>
            <a:xfrm>
              <a:off x="876300" y="35433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62000" y="3429000"/>
              <a:ext cx="457200" cy="457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643438" y="24288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quare721 Cn BT" panose="020B0406020202050204" pitchFamily="34" charset="0"/>
              </a:rPr>
              <a:t>199</a:t>
            </a:r>
            <a:r>
              <a:rPr lang="id-ID" dirty="0">
                <a:latin typeface="Square721 Cn BT" panose="020B0406020202050204" pitchFamily="34" charset="0"/>
              </a:rPr>
              <a:t>0an</a:t>
            </a:r>
            <a:endParaRPr lang="en-US" dirty="0">
              <a:latin typeface="Square721 Cn BT" panose="020B040602020205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86314" y="3357562"/>
            <a:ext cx="2196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400" dirty="0">
                <a:latin typeface="Square721 Cn BT" panose="020B0406020202050204" pitchFamily="34" charset="0"/>
              </a:rPr>
              <a:t>World Wide Web (WWW) Th. 1995</a:t>
            </a:r>
          </a:p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400" dirty="0">
                <a:latin typeface="Square721 Cn BT" panose="020B0406020202050204" pitchFamily="34" charset="0"/>
              </a:rPr>
              <a:t>DNS (Domain Name System)</a:t>
            </a:r>
          </a:p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400" dirty="0">
                <a:latin typeface="Square721 Cn BT" panose="020B0406020202050204" pitchFamily="34" charset="0"/>
              </a:rPr>
              <a:t>Yahoo (1995)</a:t>
            </a:r>
          </a:p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400" dirty="0">
                <a:latin typeface="Square721 Cn BT" panose="020B0406020202050204" pitchFamily="34" charset="0"/>
              </a:rPr>
              <a:t>Google (1998)</a:t>
            </a:r>
          </a:p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400" dirty="0">
                <a:latin typeface="Square721 Cn BT" panose="020B0406020202050204" pitchFamily="34" charset="0"/>
              </a:rPr>
              <a:t>HTML (Hypertext Markup Language)</a:t>
            </a:r>
          </a:p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400" dirty="0">
                <a:latin typeface="Square721 Cn BT" panose="020B0406020202050204" pitchFamily="34" charset="0"/>
              </a:rPr>
              <a:t>PHP (PHP Hypertext PreProcessor)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7084" y="366875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quare721 Cn BT" panose="020B0406020202050204" pitchFamily="34" charset="0"/>
              </a:rPr>
              <a:t>198</a:t>
            </a:r>
            <a:r>
              <a:rPr lang="id-ID" dirty="0">
                <a:latin typeface="Square721 Cn BT" panose="020B0406020202050204" pitchFamily="34" charset="0"/>
              </a:rPr>
              <a:t>3</a:t>
            </a:r>
            <a:endParaRPr lang="en-US" dirty="0">
              <a:latin typeface="Square721 Cn BT" panose="020B040602020205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47808" y="4531948"/>
            <a:ext cx="32242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400" dirty="0">
                <a:latin typeface="Square721 Cn BT" panose="020B0406020202050204" pitchFamily="34" charset="0"/>
              </a:rPr>
              <a:t>TCP / IP(Transmission Control Protocol / Internet Protocol)</a:t>
            </a:r>
          </a:p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400" dirty="0">
                <a:latin typeface="Square721 Cn BT" panose="020B0406020202050204" pitchFamily="34" charset="0"/>
              </a:rPr>
              <a:t>Standford Research Institute (SRI), University on California of Los Angles (UCLA), University Utah Charley Kline, University California Santa Barbara (UCSB)</a:t>
            </a:r>
          </a:p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400" dirty="0">
                <a:latin typeface="Square721 Cn BT" panose="020B0406020202050204" pitchFamily="34" charset="0"/>
              </a:rPr>
              <a:t>Speed 50 Kbps</a:t>
            </a:r>
          </a:p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d-ID" sz="1400" dirty="0">
              <a:latin typeface="Square721 Cn BT" panose="020B0406020202050204" pitchFamily="34" charset="0"/>
            </a:endParaRPr>
          </a:p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d-ID" sz="1400" dirty="0">
              <a:latin typeface="Square721 Cn BT" panose="020B0406020202050204" pitchFamily="34" charset="0"/>
            </a:endParaRPr>
          </a:p>
        </p:txBody>
      </p:sp>
      <p:grpSp>
        <p:nvGrpSpPr>
          <p:cNvPr id="9" name="Group 24"/>
          <p:cNvGrpSpPr/>
          <p:nvPr/>
        </p:nvGrpSpPr>
        <p:grpSpPr>
          <a:xfrm>
            <a:off x="4714876" y="2857496"/>
            <a:ext cx="457200" cy="457200"/>
            <a:chOff x="762000" y="3429000"/>
            <a:chExt cx="457200" cy="457200"/>
          </a:xfrm>
        </p:grpSpPr>
        <p:sp>
          <p:nvSpPr>
            <p:cNvPr id="26" name="Oval 25"/>
            <p:cNvSpPr/>
            <p:nvPr/>
          </p:nvSpPr>
          <p:spPr>
            <a:xfrm>
              <a:off x="876300" y="35433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62000" y="3429000"/>
              <a:ext cx="457200" cy="457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27"/>
          <p:cNvCxnSpPr>
            <a:stCxn id="26" idx="3"/>
          </p:cNvCxnSpPr>
          <p:nvPr/>
        </p:nvCxnSpPr>
        <p:spPr>
          <a:xfrm rot="5400000">
            <a:off x="3081126" y="2525566"/>
            <a:ext cx="1140177" cy="24228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4" idx="3"/>
            <a:endCxn id="26" idx="6"/>
          </p:cNvCxnSpPr>
          <p:nvPr/>
        </p:nvCxnSpPr>
        <p:spPr>
          <a:xfrm rot="5400000">
            <a:off x="5715006" y="1509556"/>
            <a:ext cx="919310" cy="22337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32"/>
          <p:cNvGrpSpPr/>
          <p:nvPr/>
        </p:nvGrpSpPr>
        <p:grpSpPr>
          <a:xfrm>
            <a:off x="7143768" y="1857364"/>
            <a:ext cx="457200" cy="457200"/>
            <a:chOff x="762000" y="3429000"/>
            <a:chExt cx="457200" cy="457200"/>
          </a:xfrm>
        </p:grpSpPr>
        <p:sp>
          <p:nvSpPr>
            <p:cNvPr id="34" name="Oval 33"/>
            <p:cNvSpPr/>
            <p:nvPr/>
          </p:nvSpPr>
          <p:spPr>
            <a:xfrm>
              <a:off x="876300" y="35433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62000" y="3429000"/>
              <a:ext cx="457200" cy="457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643702" y="142873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Square721 Cn BT" panose="020B0406020202050204" pitchFamily="34" charset="0"/>
              </a:rPr>
              <a:t>2000-Sekarang</a:t>
            </a:r>
            <a:endParaRPr lang="en-US" dirty="0">
              <a:latin typeface="Square721 Cn BT" panose="020B040602020205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-7620" y="876638"/>
            <a:ext cx="381000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81000" y="873926"/>
            <a:ext cx="4537107" cy="23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715140" y="2428868"/>
            <a:ext cx="2196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400" dirty="0">
                <a:latin typeface="Square721 Cn BT" panose="020B0406020202050204" pitchFamily="34" charset="0"/>
              </a:rPr>
              <a:t>User Internet 1.463.632.361 Jiwa (21,9%) Th. 2008 </a:t>
            </a:r>
          </a:p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400" dirty="0">
                <a:latin typeface="Square721 Cn BT" panose="020B0406020202050204" pitchFamily="34" charset="0"/>
              </a:rPr>
              <a:t>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91353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3929"/>
            <a:ext cx="7886700" cy="1325563"/>
          </a:xfrm>
        </p:spPr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Sejarah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Internet di Indonesia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0" y="4800600"/>
            <a:ext cx="457200" cy="457200"/>
            <a:chOff x="762000" y="3429000"/>
            <a:chExt cx="457200" cy="457200"/>
          </a:xfrm>
        </p:grpSpPr>
        <p:sp>
          <p:nvSpPr>
            <p:cNvPr id="4" name="Oval 3"/>
            <p:cNvSpPr/>
            <p:nvPr/>
          </p:nvSpPr>
          <p:spPr>
            <a:xfrm>
              <a:off x="876300" y="35433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62000" y="3429000"/>
              <a:ext cx="457200" cy="457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7434" y="43819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quare721 Cn BT" panose="020B0406020202050204" pitchFamily="34" charset="0"/>
              </a:rPr>
              <a:t>1986</a:t>
            </a:r>
          </a:p>
        </p:txBody>
      </p:sp>
      <p:sp>
        <p:nvSpPr>
          <p:cNvPr id="8" name="Rectangle 7"/>
          <p:cNvSpPr/>
          <p:nvPr/>
        </p:nvSpPr>
        <p:spPr>
          <a:xfrm>
            <a:off x="90680" y="5356473"/>
            <a:ext cx="21964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sz="1400" dirty="0" err="1">
                <a:latin typeface="Square721 Cn BT" panose="020B0406020202050204" pitchFamily="34" charset="0"/>
              </a:rPr>
              <a:t>Amatir</a:t>
            </a:r>
            <a:r>
              <a:rPr lang="en-US" sz="1400" dirty="0">
                <a:latin typeface="Square721 Cn BT" panose="020B0406020202050204" pitchFamily="34" charset="0"/>
              </a:rPr>
              <a:t> Radio Club ITB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sz="1400" dirty="0">
                <a:latin typeface="Square721 Cn BT" panose="020B0406020202050204" pitchFamily="34" charset="0"/>
              </a:rPr>
              <a:t>SSB (Single Side Band)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sz="1400" dirty="0" err="1">
                <a:latin typeface="Square721 Cn BT" panose="020B0406020202050204" pitchFamily="34" charset="0"/>
              </a:rPr>
              <a:t>Harya</a:t>
            </a:r>
            <a:r>
              <a:rPr lang="en-US" sz="1400" dirty="0">
                <a:latin typeface="Square721 Cn BT" panose="020B0406020202050204" pitchFamily="34" charset="0"/>
              </a:rPr>
              <a:t> </a:t>
            </a:r>
            <a:r>
              <a:rPr lang="en-US" sz="1400" dirty="0" err="1">
                <a:latin typeface="Square721 Cn BT" panose="020B0406020202050204" pitchFamily="34" charset="0"/>
              </a:rPr>
              <a:t>Sudirapratama</a:t>
            </a:r>
            <a:r>
              <a:rPr lang="en-US" sz="1400" dirty="0">
                <a:latin typeface="Square721 Cn BT" panose="020B0406020202050204" pitchFamily="34" charset="0"/>
              </a:rPr>
              <a:t> &amp; </a:t>
            </a:r>
            <a:r>
              <a:rPr lang="en-US" sz="1400" dirty="0" err="1">
                <a:latin typeface="Square721 Cn BT" panose="020B0406020202050204" pitchFamily="34" charset="0"/>
              </a:rPr>
              <a:t>Onno</a:t>
            </a:r>
            <a:r>
              <a:rPr lang="en-US" sz="1400" dirty="0">
                <a:latin typeface="Square721 Cn BT" panose="020B0406020202050204" pitchFamily="34" charset="0"/>
              </a:rPr>
              <a:t> W. </a:t>
            </a:r>
            <a:r>
              <a:rPr lang="en-US" sz="1400" dirty="0" err="1">
                <a:latin typeface="Square721 Cn BT" panose="020B0406020202050204" pitchFamily="34" charset="0"/>
              </a:rPr>
              <a:t>Purbo</a:t>
            </a:r>
            <a:endParaRPr lang="en-US" sz="1400" dirty="0">
              <a:latin typeface="Square721 Cn BT" panose="020B0406020202050204" pitchFamily="34" charset="0"/>
            </a:endParaRP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sz="1400" dirty="0" err="1">
                <a:latin typeface="Square721 Cn BT" panose="020B0406020202050204" pitchFamily="34" charset="0"/>
              </a:rPr>
              <a:t>Diskusi</a:t>
            </a:r>
            <a:r>
              <a:rPr lang="en-US" sz="1400" dirty="0">
                <a:latin typeface="Square721 Cn BT" panose="020B0406020202050204" pitchFamily="34" charset="0"/>
              </a:rPr>
              <a:t> </a:t>
            </a:r>
            <a:r>
              <a:rPr lang="en-US" sz="1400" dirty="0" err="1">
                <a:latin typeface="Square721 Cn BT" panose="020B0406020202050204" pitchFamily="34" charset="0"/>
              </a:rPr>
              <a:t>Teknik</a:t>
            </a:r>
            <a:r>
              <a:rPr lang="en-US" sz="1400" dirty="0">
                <a:latin typeface="Square721 Cn BT" panose="020B0406020202050204" pitchFamily="34" charset="0"/>
              </a:rPr>
              <a:t> </a:t>
            </a:r>
            <a:r>
              <a:rPr lang="en-US" sz="1400" dirty="0" err="1">
                <a:latin typeface="Square721 Cn BT" panose="020B0406020202050204" pitchFamily="34" charset="0"/>
              </a:rPr>
              <a:t>Jaringan</a:t>
            </a:r>
            <a:r>
              <a:rPr lang="en-US" sz="1400" dirty="0">
                <a:latin typeface="Square721 Cn BT" panose="020B0406020202050204" pitchFamily="34" charset="0"/>
              </a:rPr>
              <a:t> </a:t>
            </a:r>
            <a:r>
              <a:rPr lang="en-US" sz="1400" dirty="0" err="1">
                <a:latin typeface="Square721 Cn BT" panose="020B0406020202050204" pitchFamily="34" charset="0"/>
              </a:rPr>
              <a:t>Komputer</a:t>
            </a:r>
            <a:r>
              <a:rPr lang="en-US" sz="1400" dirty="0">
                <a:latin typeface="Square721 Cn BT" panose="020B0406020202050204" pitchFamily="34" charset="0"/>
              </a:rPr>
              <a:t> </a:t>
            </a:r>
            <a:r>
              <a:rPr lang="en-US" sz="1400" dirty="0" err="1">
                <a:latin typeface="Square721 Cn BT" panose="020B0406020202050204" pitchFamily="34" charset="0"/>
              </a:rPr>
              <a:t>dengan</a:t>
            </a:r>
            <a:r>
              <a:rPr lang="en-US" sz="1400" dirty="0">
                <a:latin typeface="Square721 Cn BT" panose="020B0406020202050204" pitchFamily="34" charset="0"/>
              </a:rPr>
              <a:t> radio </a:t>
            </a:r>
            <a:r>
              <a:rPr lang="en-US" sz="1400" dirty="0" err="1">
                <a:latin typeface="Square721 Cn BT" panose="020B0406020202050204" pitchFamily="34" charset="0"/>
              </a:rPr>
              <a:t>paket</a:t>
            </a:r>
            <a:endParaRPr lang="en-US" sz="1400" dirty="0">
              <a:latin typeface="Square721 Cn BT" panose="020B0406020202050204" pitchFamily="34" charset="0"/>
            </a:endParaRPr>
          </a:p>
          <a:p>
            <a:pPr marL="109538" indent="-109538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1" name="Straight Connector 10"/>
          <p:cNvCxnSpPr>
            <a:stCxn id="4" idx="3"/>
          </p:cNvCxnSpPr>
          <p:nvPr/>
        </p:nvCxnSpPr>
        <p:spPr>
          <a:xfrm flipV="1">
            <a:off x="909778" y="4332595"/>
            <a:ext cx="1450268" cy="7774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205937" y="4078496"/>
            <a:ext cx="457200" cy="457200"/>
            <a:chOff x="762000" y="3429000"/>
            <a:chExt cx="457200" cy="457200"/>
          </a:xfrm>
        </p:grpSpPr>
        <p:sp>
          <p:nvSpPr>
            <p:cNvPr id="13" name="Oval 12"/>
            <p:cNvSpPr/>
            <p:nvPr/>
          </p:nvSpPr>
          <p:spPr>
            <a:xfrm>
              <a:off x="876300" y="35433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62000" y="3429000"/>
              <a:ext cx="457200" cy="457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384698" y="31426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quare721 Cn BT" panose="020B0406020202050204" pitchFamily="34" charset="0"/>
              </a:rPr>
              <a:t>1990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10128" y="4029575"/>
            <a:ext cx="2196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latin typeface="Square721 Cn BT" panose="020B0406020202050204" pitchFamily="34" charset="0"/>
              </a:rPr>
              <a:t>PaguyubanNet</a:t>
            </a:r>
            <a:r>
              <a:rPr lang="en-US" sz="1400" dirty="0">
                <a:latin typeface="Square721 Cn BT" panose="020B0406020202050204" pitchFamily="34" charset="0"/>
              </a:rPr>
              <a:t> (</a:t>
            </a:r>
            <a:r>
              <a:rPr lang="en-US" sz="1400" dirty="0" err="1">
                <a:latin typeface="Square721 Cn BT" panose="020B0406020202050204" pitchFamily="34" charset="0"/>
              </a:rPr>
              <a:t>Paguyuban</a:t>
            </a:r>
            <a:r>
              <a:rPr lang="en-US" sz="1400" dirty="0">
                <a:latin typeface="Square721 Cn BT" panose="020B0406020202050204" pitchFamily="34" charset="0"/>
              </a:rPr>
              <a:t> Network)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7084" y="36687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quare721 Cn BT" panose="020B0406020202050204" pitchFamily="34" charset="0"/>
              </a:rPr>
              <a:t>1988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47809" y="4531949"/>
            <a:ext cx="2196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Square721 Cn BT" panose="020B0406020202050204" pitchFamily="34" charset="0"/>
              </a:rPr>
              <a:t>IP Address </a:t>
            </a:r>
            <a:r>
              <a:rPr lang="en-US" sz="1400" dirty="0" err="1">
                <a:latin typeface="Square721 Cn BT" panose="020B0406020202050204" pitchFamily="34" charset="0"/>
              </a:rPr>
              <a:t>pertama</a:t>
            </a:r>
            <a:endParaRPr lang="en-US" sz="1400" dirty="0">
              <a:latin typeface="Square721 Cn BT" panose="020B040602020205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dirty="0" err="1">
                <a:latin typeface="Square721 Cn BT" panose="020B0406020202050204" pitchFamily="34" charset="0"/>
              </a:rPr>
              <a:t>dari</a:t>
            </a:r>
            <a:r>
              <a:rPr lang="en-US" sz="1400" dirty="0">
                <a:latin typeface="Square721 Cn BT" panose="020B0406020202050204" pitchFamily="34" charset="0"/>
              </a:rPr>
              <a:t> Indonesia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latin typeface="Square721 Cn BT" panose="020B0406020202050204" pitchFamily="34" charset="0"/>
              </a:rPr>
              <a:t>UI-NETLAB (192.41.206/24)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65422" y="3572777"/>
            <a:ext cx="457200" cy="457200"/>
            <a:chOff x="762000" y="3429000"/>
            <a:chExt cx="457200" cy="457200"/>
          </a:xfrm>
        </p:grpSpPr>
        <p:sp>
          <p:nvSpPr>
            <p:cNvPr id="26" name="Oval 25"/>
            <p:cNvSpPr/>
            <p:nvPr/>
          </p:nvSpPr>
          <p:spPr>
            <a:xfrm>
              <a:off x="876300" y="35433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62000" y="3429000"/>
              <a:ext cx="457200" cy="457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H="1">
            <a:off x="2439773" y="3809081"/>
            <a:ext cx="1330196" cy="4980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6" idx="3"/>
          </p:cNvCxnSpPr>
          <p:nvPr/>
        </p:nvCxnSpPr>
        <p:spPr>
          <a:xfrm flipH="1">
            <a:off x="3713200" y="2471019"/>
            <a:ext cx="1319208" cy="14111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803807" y="2198408"/>
            <a:ext cx="457200" cy="457200"/>
            <a:chOff x="762000" y="3429000"/>
            <a:chExt cx="457200" cy="457200"/>
          </a:xfrm>
        </p:grpSpPr>
        <p:sp>
          <p:nvSpPr>
            <p:cNvPr id="34" name="Oval 33"/>
            <p:cNvSpPr/>
            <p:nvPr/>
          </p:nvSpPr>
          <p:spPr>
            <a:xfrm>
              <a:off x="876300" y="35433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62000" y="3429000"/>
              <a:ext cx="457200" cy="457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709241" y="184446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quare721 Cn BT" panose="020B0406020202050204" pitchFamily="34" charset="0"/>
              </a:rPr>
              <a:t>1994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86116" y="1571612"/>
            <a:ext cx="2196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latin typeface="Square721 Cn BT" panose="020B0406020202050204" pitchFamily="34" charset="0"/>
              </a:rPr>
              <a:t>Indonet</a:t>
            </a:r>
            <a:r>
              <a:rPr lang="en-US" sz="1400" dirty="0">
                <a:latin typeface="Square721 Cn BT" panose="020B0406020202050204" pitchFamily="34" charset="0"/>
              </a:rPr>
              <a:t> (1</a:t>
            </a:r>
            <a:r>
              <a:rPr lang="en-US" sz="1400" baseline="30000" dirty="0">
                <a:latin typeface="Square721 Cn BT" panose="020B0406020202050204" pitchFamily="34" charset="0"/>
              </a:rPr>
              <a:t>st</a:t>
            </a:r>
            <a:r>
              <a:rPr lang="en-US" sz="1400" dirty="0">
                <a:latin typeface="Square721 Cn BT" panose="020B0406020202050204" pitchFamily="34" charset="0"/>
              </a:rPr>
              <a:t> ISP </a:t>
            </a:r>
            <a:r>
              <a:rPr lang="en-US" sz="1400" dirty="0" err="1">
                <a:latin typeface="Square721 Cn BT" panose="020B0406020202050204" pitchFamily="34" charset="0"/>
              </a:rPr>
              <a:t>Komersial</a:t>
            </a:r>
            <a:r>
              <a:rPr lang="en-US" sz="1400" dirty="0">
                <a:latin typeface="Square721 Cn BT" panose="020B0406020202050204" pitchFamily="34" charset="0"/>
              </a:rPr>
              <a:t>)</a:t>
            </a:r>
          </a:p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Square721 Cn BT" panose="020B0406020202050204" pitchFamily="34" charset="0"/>
              </a:rPr>
              <a:t>Speed 64Kbps</a:t>
            </a:r>
          </a:p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Square721 Cn BT" panose="020B0406020202050204" pitchFamily="34" charset="0"/>
              </a:rPr>
              <a:t>Email</a:t>
            </a:r>
          </a:p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Square721 Cn BT" panose="020B0406020202050204" pitchFamily="34" charset="0"/>
              </a:rPr>
              <a:t>Mailing List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-7620" y="876638"/>
            <a:ext cx="381000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81000" y="873926"/>
            <a:ext cx="4537107" cy="23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6123137" y="1387267"/>
            <a:ext cx="457200" cy="457200"/>
            <a:chOff x="762000" y="3429000"/>
            <a:chExt cx="457200" cy="457200"/>
          </a:xfrm>
        </p:grpSpPr>
        <p:sp>
          <p:nvSpPr>
            <p:cNvPr id="46" name="Oval 45"/>
            <p:cNvSpPr/>
            <p:nvPr/>
          </p:nvSpPr>
          <p:spPr>
            <a:xfrm>
              <a:off x="876300" y="35433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62000" y="3429000"/>
              <a:ext cx="457200" cy="457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Connector 47"/>
          <p:cNvCxnSpPr>
            <a:endCxn id="46" idx="3"/>
          </p:cNvCxnSpPr>
          <p:nvPr/>
        </p:nvCxnSpPr>
        <p:spPr>
          <a:xfrm flipV="1">
            <a:off x="5070508" y="1696689"/>
            <a:ext cx="1200407" cy="6981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804416" y="1005738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quare721 Cn BT" panose="020B0406020202050204" pitchFamily="34" charset="0"/>
              </a:rPr>
              <a:t>1996-1998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553569" y="2109536"/>
            <a:ext cx="21964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Square721 Cn BT" panose="020B0406020202050204" pitchFamily="34" charset="0"/>
              </a:rPr>
              <a:t>ITB Join Asia Internet Interconnection Initiatives (AI3).</a:t>
            </a:r>
          </a:p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Square721 Cn BT" panose="020B0406020202050204" pitchFamily="34" charset="0"/>
              </a:rPr>
              <a:t>&gt;25 </a:t>
            </a:r>
            <a:r>
              <a:rPr lang="en-US" sz="1400" dirty="0" err="1">
                <a:latin typeface="Square721 Cn BT" panose="020B0406020202050204" pitchFamily="34" charset="0"/>
              </a:rPr>
              <a:t>Lembaga</a:t>
            </a:r>
            <a:r>
              <a:rPr lang="en-US" sz="1400" dirty="0">
                <a:latin typeface="Square721 Cn BT" panose="020B0406020202050204" pitchFamily="34" charset="0"/>
              </a:rPr>
              <a:t> </a:t>
            </a:r>
            <a:r>
              <a:rPr lang="en-US" sz="1400" dirty="0" err="1">
                <a:latin typeface="Square721 Cn BT" panose="020B0406020202050204" pitchFamily="34" charset="0"/>
              </a:rPr>
              <a:t>Pendidikan</a:t>
            </a:r>
            <a:r>
              <a:rPr lang="en-US" sz="1400" dirty="0">
                <a:latin typeface="Square721 Cn BT" panose="020B0406020202050204" pitchFamily="34" charset="0"/>
              </a:rPr>
              <a:t> di Indonesia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867650" y="805915"/>
            <a:ext cx="457200" cy="457200"/>
            <a:chOff x="762000" y="3429000"/>
            <a:chExt cx="457200" cy="457200"/>
          </a:xfrm>
        </p:grpSpPr>
        <p:sp>
          <p:nvSpPr>
            <p:cNvPr id="56" name="Oval 55"/>
            <p:cNvSpPr/>
            <p:nvPr/>
          </p:nvSpPr>
          <p:spPr>
            <a:xfrm>
              <a:off x="876300" y="35433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62000" y="3429000"/>
              <a:ext cx="457200" cy="457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470604" y="41806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quare721 Cn BT" panose="020B0406020202050204" pitchFamily="34" charset="0"/>
              </a:rPr>
              <a:t>1999-Sekarang</a:t>
            </a:r>
          </a:p>
        </p:txBody>
      </p:sp>
      <p:cxnSp>
        <p:nvCxnSpPr>
          <p:cNvPr id="59" name="Straight Connector 58"/>
          <p:cNvCxnSpPr>
            <a:endCxn id="56" idx="6"/>
          </p:cNvCxnSpPr>
          <p:nvPr/>
        </p:nvCxnSpPr>
        <p:spPr>
          <a:xfrm flipV="1">
            <a:off x="6392878" y="1034515"/>
            <a:ext cx="1817672" cy="5813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382067" y="1305968"/>
            <a:ext cx="18381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latin typeface="Square721 Cn BT" panose="020B0406020202050204" pitchFamily="34" charset="0"/>
              </a:rPr>
              <a:t>Website,News</a:t>
            </a:r>
            <a:r>
              <a:rPr lang="en-US" sz="1400" dirty="0">
                <a:latin typeface="Square721 Cn BT" panose="020B0406020202050204" pitchFamily="34" charset="0"/>
              </a:rPr>
              <a:t> Portal. Forum (</a:t>
            </a:r>
            <a:r>
              <a:rPr lang="en-US" sz="1400" dirty="0" err="1">
                <a:latin typeface="Square721 Cn BT" panose="020B0406020202050204" pitchFamily="34" charset="0"/>
              </a:rPr>
              <a:t>Kaskus</a:t>
            </a:r>
            <a:r>
              <a:rPr lang="en-US" sz="1400" dirty="0">
                <a:latin typeface="Square721 Cn BT" panose="020B0406020202050204" pitchFamily="34" charset="0"/>
              </a:rPr>
              <a:t>, </a:t>
            </a:r>
            <a:r>
              <a:rPr lang="en-US" sz="1400" dirty="0" err="1">
                <a:latin typeface="Square721 Cn BT" panose="020B0406020202050204" pitchFamily="34" charset="0"/>
              </a:rPr>
              <a:t>etc</a:t>
            </a:r>
            <a:r>
              <a:rPr lang="en-US" sz="1400" dirty="0">
                <a:latin typeface="Square721 Cn BT" panose="020B0406020202050204" pitchFamily="34" charset="0"/>
              </a:rPr>
              <a:t>)</a:t>
            </a:r>
          </a:p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Square721 Cn BT" panose="020B0406020202050204" pitchFamily="34" charset="0"/>
              </a:rPr>
              <a:t>ISP With High Speed</a:t>
            </a:r>
          </a:p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Square721 Cn BT" panose="020B0406020202050204" pitchFamily="34" charset="0"/>
              </a:rPr>
              <a:t>Fiber Optic</a:t>
            </a:r>
          </a:p>
          <a:p>
            <a:pPr marL="176213" indent="-17621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Square721 Cn BT" panose="020B0406020202050204" pitchFamily="34" charset="0"/>
              </a:rPr>
              <a:t>4G</a:t>
            </a:r>
          </a:p>
        </p:txBody>
      </p:sp>
      <p:pic>
        <p:nvPicPr>
          <p:cNvPr id="1026" name="Picture 2" descr="Zona Informasi: Mengatasi Dialog Dial Up Connection Sering Muncul">
            <a:extLst>
              <a:ext uri="{FF2B5EF4-FFF2-40B4-BE49-F238E27FC236}">
                <a16:creationId xmlns:a16="http://schemas.microsoft.com/office/drawing/2014/main" id="{A5063106-D6E9-47F3-9FE2-EA5F8F2ED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33" y="3048919"/>
            <a:ext cx="267652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96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7800"/>
            <a:ext cx="6347714" cy="3880773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73000"/>
              </a:lnSpc>
              <a:buClr>
                <a:srgbClr val="FFFFCC"/>
              </a:buClr>
              <a:buFont typeface="Wingdings" panose="05000000000000000000" pitchFamily="2" charset="2"/>
              <a:buChar char="Ø"/>
            </a:pPr>
            <a:r>
              <a:rPr lang="id-ID" dirty="0"/>
              <a:t>M</a:t>
            </a:r>
            <a:r>
              <a:rPr lang="en-US" dirty="0" err="1"/>
              <a:t>inimal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compute</a:t>
            </a:r>
            <a:r>
              <a:rPr lang="id-ID" dirty="0"/>
              <a:t>r</a:t>
            </a:r>
            <a:r>
              <a:rPr lang="en-US" dirty="0"/>
              <a:t> (Server &amp; Client) </a:t>
            </a:r>
            <a:endParaRPr lang="id-ID" dirty="0"/>
          </a:p>
          <a:p>
            <a:pPr marL="457200" indent="-457200">
              <a:lnSpc>
                <a:spcPct val="73000"/>
              </a:lnSpc>
              <a:buClr>
                <a:srgbClr val="FFFFCC"/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(LAN Card)</a:t>
            </a:r>
          </a:p>
          <a:p>
            <a:pPr marL="457200" indent="-457200">
              <a:lnSpc>
                <a:spcPct val="73000"/>
              </a:lnSpc>
              <a:buClr>
                <a:srgbClr val="FFFFCC"/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Konektor</a:t>
            </a:r>
            <a:r>
              <a:rPr lang="en-US" dirty="0"/>
              <a:t> </a:t>
            </a:r>
            <a:r>
              <a:rPr lang="en-US" dirty="0" err="1"/>
              <a:t>Kabel</a:t>
            </a:r>
            <a:r>
              <a:rPr lang="en-US" dirty="0"/>
              <a:t> </a:t>
            </a:r>
            <a:endParaRPr lang="id-ID" dirty="0"/>
          </a:p>
          <a:p>
            <a:pPr marL="457200" indent="-457200">
              <a:lnSpc>
                <a:spcPct val="73000"/>
              </a:lnSpc>
              <a:buClr>
                <a:srgbClr val="FFFFCC"/>
              </a:buClr>
              <a:buFont typeface="Wingdings" panose="05000000000000000000" pitchFamily="2" charset="2"/>
              <a:buChar char="Ø"/>
            </a:pPr>
            <a:r>
              <a:rPr lang="id-ID" dirty="0"/>
              <a:t>M</a:t>
            </a:r>
            <a:r>
              <a:rPr lang="en-US" dirty="0" err="1"/>
              <a:t>edium</a:t>
            </a:r>
            <a:r>
              <a:rPr lang="en-US" dirty="0"/>
              <a:t> </a:t>
            </a:r>
            <a:r>
              <a:rPr lang="en-US" dirty="0" err="1"/>
              <a:t>koneksi</a:t>
            </a:r>
            <a:endParaRPr lang="id-ID" dirty="0"/>
          </a:p>
          <a:p>
            <a:pPr lvl="2" indent="-457200">
              <a:lnSpc>
                <a:spcPct val="73000"/>
              </a:lnSpc>
              <a:buClr>
                <a:srgbClr val="FFFFCC"/>
              </a:buClr>
              <a:buFont typeface="Times New Roman" pitchFamily="18" charset="0"/>
              <a:buChar char="–"/>
            </a:pPr>
            <a:r>
              <a:rPr lang="id-ID" sz="1800" dirty="0"/>
              <a:t>Kabel</a:t>
            </a:r>
          </a:p>
          <a:p>
            <a:pPr lvl="2" indent="-457200">
              <a:lnSpc>
                <a:spcPct val="73000"/>
              </a:lnSpc>
              <a:buClr>
                <a:srgbClr val="FFFFCC"/>
              </a:buClr>
              <a:buFont typeface="Times New Roman" pitchFamily="18" charset="0"/>
              <a:buChar char="–"/>
            </a:pPr>
            <a:r>
              <a:rPr lang="id-ID" sz="1800" dirty="0"/>
              <a:t>Nirkabel</a:t>
            </a:r>
          </a:p>
          <a:p>
            <a:pPr marL="457200" indent="-457200">
              <a:lnSpc>
                <a:spcPct val="73000"/>
              </a:lnSpc>
              <a:buClr>
                <a:srgbClr val="FFFFCC"/>
              </a:buClr>
              <a:buFont typeface="Wingdings" panose="05000000000000000000" pitchFamily="2" charset="2"/>
              <a:buChar char="Ø"/>
            </a:pPr>
            <a:r>
              <a:rPr lang="id-ID" dirty="0"/>
              <a:t>P</a:t>
            </a:r>
            <a:r>
              <a:rPr lang="en-US" dirty="0" err="1"/>
              <a:t>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endParaRPr lang="id-ID" dirty="0"/>
          </a:p>
          <a:p>
            <a:pPr lvl="2" indent="-457200">
              <a:lnSpc>
                <a:spcPct val="73000"/>
              </a:lnSpc>
              <a:buClr>
                <a:srgbClr val="FFFFCC"/>
              </a:buClr>
              <a:buFont typeface="Times New Roman" pitchFamily="18" charset="0"/>
              <a:buChar char="–"/>
            </a:pPr>
            <a:r>
              <a:rPr lang="id-ID" sz="1800" dirty="0"/>
              <a:t>M</a:t>
            </a:r>
            <a:r>
              <a:rPr lang="en-US" sz="1800" dirty="0" err="1"/>
              <a:t>icrosoft</a:t>
            </a:r>
            <a:r>
              <a:rPr lang="en-US" sz="1800" dirty="0"/>
              <a:t> windows 200</a:t>
            </a:r>
            <a:r>
              <a:rPr lang="id-ID" sz="1800" dirty="0"/>
              <a:t>3</a:t>
            </a:r>
            <a:r>
              <a:rPr lang="en-US" sz="1800" dirty="0"/>
              <a:t> server (server)</a:t>
            </a:r>
          </a:p>
          <a:p>
            <a:pPr lvl="2" indent="-457200">
              <a:lnSpc>
                <a:spcPct val="73000"/>
              </a:lnSpc>
              <a:buClr>
                <a:srgbClr val="FFFFCC"/>
              </a:buClr>
              <a:buFont typeface="Times New Roman" pitchFamily="18" charset="0"/>
              <a:buChar char="–"/>
            </a:pPr>
            <a:r>
              <a:rPr lang="en-US" sz="1800" dirty="0"/>
              <a:t>Microsoft windows 95-10 (client)</a:t>
            </a:r>
            <a:endParaRPr lang="id-ID" sz="1800" dirty="0"/>
          </a:p>
          <a:p>
            <a:pPr lvl="2" indent="-457200">
              <a:lnSpc>
                <a:spcPct val="73000"/>
              </a:lnSpc>
              <a:buClr>
                <a:srgbClr val="FFFFCC"/>
              </a:buClr>
              <a:buFont typeface="Times New Roman" pitchFamily="18" charset="0"/>
              <a:buChar char="–"/>
            </a:pPr>
            <a:r>
              <a:rPr lang="id-ID" sz="1800" dirty="0"/>
              <a:t>N</a:t>
            </a:r>
            <a:r>
              <a:rPr lang="en-US" sz="1800" dirty="0" err="1"/>
              <a:t>ovell</a:t>
            </a:r>
            <a:r>
              <a:rPr lang="en-US" sz="1800" dirty="0"/>
              <a:t> </a:t>
            </a:r>
            <a:r>
              <a:rPr lang="en-US" sz="1800" dirty="0" err="1"/>
              <a:t>netware</a:t>
            </a:r>
            <a:r>
              <a:rPr lang="en-US" sz="1800" dirty="0"/>
              <a:t> </a:t>
            </a:r>
            <a:endParaRPr lang="id-ID" sz="1800" dirty="0"/>
          </a:p>
          <a:p>
            <a:pPr lvl="2" indent="-457200">
              <a:lnSpc>
                <a:spcPct val="73000"/>
              </a:lnSpc>
              <a:buClr>
                <a:srgbClr val="FFFFCC"/>
              </a:buClr>
              <a:buFont typeface="Times New Roman" pitchFamily="18" charset="0"/>
              <a:buChar char="–"/>
            </a:pPr>
            <a:r>
              <a:rPr lang="id-ID" sz="1800" dirty="0"/>
              <a:t>L</a:t>
            </a:r>
            <a:r>
              <a:rPr lang="en-US" sz="1800" dirty="0" err="1"/>
              <a:t>inux</a:t>
            </a:r>
            <a:r>
              <a:rPr lang="en-US" sz="1800" dirty="0"/>
              <a:t> </a:t>
            </a:r>
            <a:endParaRPr lang="id-ID" sz="1800" dirty="0"/>
          </a:p>
          <a:p>
            <a:pPr marL="457200" indent="-457200">
              <a:lnSpc>
                <a:spcPct val="73000"/>
              </a:lnSpc>
              <a:buClr>
                <a:srgbClr val="FFFFCC"/>
              </a:buClr>
              <a:buFont typeface="Wingdings" panose="05000000000000000000" pitchFamily="2" charset="2"/>
              <a:buChar char="Ø"/>
            </a:pPr>
            <a:r>
              <a:rPr lang="id-ID" dirty="0"/>
              <a:t>Switch, Bridge, Router</a:t>
            </a:r>
            <a:r>
              <a:rPr lang="en-US" dirty="0"/>
              <a:t>,</a:t>
            </a:r>
            <a:r>
              <a:rPr lang="id-ID" dirty="0"/>
              <a:t> Modem</a:t>
            </a:r>
            <a:r>
              <a:rPr lang="en-US" dirty="0"/>
              <a:t> </a:t>
            </a:r>
            <a:r>
              <a:rPr lang="id-ID" dirty="0"/>
              <a:t>dan</a:t>
            </a:r>
            <a:r>
              <a:rPr lang="en-US" dirty="0"/>
              <a:t> Repeater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4456" y="5471448"/>
            <a:ext cx="6737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Server 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layanan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Client 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Komputer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meminta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layanan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6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Media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388077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Kabel</a:t>
            </a:r>
            <a:r>
              <a:rPr lang="en-US" dirty="0"/>
              <a:t> (Wired Network), </a:t>
            </a:r>
            <a:r>
              <a:rPr lang="en-US" dirty="0" err="1"/>
              <a:t>Kabel</a:t>
            </a:r>
            <a:r>
              <a:rPr lang="en-US" dirty="0"/>
              <a:t> COAXSIAL, </a:t>
            </a:r>
            <a:r>
              <a:rPr lang="en-US" dirty="0" err="1"/>
              <a:t>Kabel</a:t>
            </a:r>
            <a:r>
              <a:rPr lang="en-US" dirty="0"/>
              <a:t> UTP (Unshielded Twisted Pair) &amp; STP (Shielded Twisted Pair), </a:t>
            </a:r>
            <a:r>
              <a:rPr lang="en-US" dirty="0" err="1"/>
              <a:t>Kabel</a:t>
            </a:r>
            <a:r>
              <a:rPr lang="en-US" dirty="0"/>
              <a:t> </a:t>
            </a:r>
            <a:r>
              <a:rPr lang="en-US" dirty="0" err="1"/>
              <a:t>Serat</a:t>
            </a:r>
            <a:r>
              <a:rPr lang="en-US" dirty="0"/>
              <a:t> OPTIK (FO/Fiber Optic)</a:t>
            </a:r>
          </a:p>
          <a:p>
            <a:r>
              <a:rPr lang="en-US" dirty="0" err="1"/>
              <a:t>Nirkabel</a:t>
            </a:r>
            <a:r>
              <a:rPr lang="en-US" dirty="0"/>
              <a:t> (Wireless Network)</a:t>
            </a:r>
          </a:p>
          <a:p>
            <a:r>
              <a:rPr lang="en-US" dirty="0" err="1"/>
              <a:t>Konektor</a:t>
            </a:r>
            <a:r>
              <a:rPr lang="en-US" dirty="0"/>
              <a:t> RJ45</a:t>
            </a:r>
          </a:p>
          <a:p>
            <a:r>
              <a:rPr lang="en-US" dirty="0" err="1"/>
              <a:t>Kabel</a:t>
            </a:r>
            <a:r>
              <a:rPr lang="en-US" dirty="0"/>
              <a:t> UTP/STP</a:t>
            </a:r>
          </a:p>
          <a:p>
            <a:r>
              <a:rPr lang="en-US" dirty="0"/>
              <a:t>Modem</a:t>
            </a:r>
            <a:r>
              <a:rPr lang="id-ID" dirty="0"/>
              <a:t> (Modulator Demodulator)</a:t>
            </a:r>
            <a:endParaRPr lang="en-US" dirty="0"/>
          </a:p>
          <a:p>
            <a:r>
              <a:rPr lang="en-US" dirty="0"/>
              <a:t>Switch / Hub</a:t>
            </a:r>
          </a:p>
          <a:p>
            <a:r>
              <a:rPr lang="en-US" dirty="0"/>
              <a:t>Router / </a:t>
            </a:r>
            <a:r>
              <a:rPr lang="en-US" dirty="0" err="1"/>
              <a:t>Wi-fi</a:t>
            </a:r>
            <a:r>
              <a:rPr lang="en-US" dirty="0"/>
              <a:t> Router</a:t>
            </a:r>
          </a:p>
          <a:p>
            <a:r>
              <a:rPr lang="en-US" dirty="0"/>
              <a:t>Bridge</a:t>
            </a:r>
          </a:p>
          <a:p>
            <a:r>
              <a:rPr lang="en-US" dirty="0"/>
              <a:t>Repeater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6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3929"/>
            <a:ext cx="7886700" cy="1325563"/>
          </a:xfrm>
        </p:spPr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Menghitung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Kecepatan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Internet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-7620" y="876638"/>
            <a:ext cx="381000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81000" y="873926"/>
            <a:ext cx="4537107" cy="23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3C9581-1A65-49DD-AF85-496A57880438}"/>
              </a:ext>
            </a:extLst>
          </p:cNvPr>
          <p:cNvSpPr txBox="1"/>
          <p:nvPr/>
        </p:nvSpPr>
        <p:spPr>
          <a:xfrm>
            <a:off x="15220" y="1136130"/>
            <a:ext cx="8784976" cy="29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Perhatikan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keterangan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berikut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7051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1 byte = 8 bit</a:t>
            </a:r>
            <a:endParaRPr lang="en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7051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1 kilobyte (KB) = 1.024 byte</a:t>
            </a:r>
            <a:endParaRPr lang="en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7051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1 megabyte (MB) = 1.024 kilobyte</a:t>
            </a:r>
            <a:endParaRPr lang="en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7051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1 gigabyte (GB) = 1.024 megabyte</a:t>
            </a:r>
            <a:endParaRPr lang="en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7051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Berdasarkan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hubungan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kita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menghitung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waktu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dibutuhkan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mentransfer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data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komputer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kita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Misalkan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kita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mempunyai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kecepatan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internet 7,2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Mbps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megabit per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sekon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ingin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men-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donwload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video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ukuran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1,5 GB (gigabyte) 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Berapakah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estimasi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waktu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dibutuhkan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mendownload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file video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7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784</Words>
  <Application>Microsoft Office PowerPoint</Application>
  <PresentationFormat>On-screen Show (4:3)</PresentationFormat>
  <Paragraphs>127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Calibri</vt:lpstr>
      <vt:lpstr>Calibri Light</vt:lpstr>
      <vt:lpstr>Chaparral Pro Light</vt:lpstr>
      <vt:lpstr>Square721 Cn BT</vt:lpstr>
      <vt:lpstr>Times New Roman</vt:lpstr>
      <vt:lpstr>TitilliumText14L</vt:lpstr>
      <vt:lpstr>Trebuchet MS</vt:lpstr>
      <vt:lpstr>Wingdings</vt:lpstr>
      <vt:lpstr>Wingdings 3</vt:lpstr>
      <vt:lpstr>Office Theme</vt:lpstr>
      <vt:lpstr>1_Office Theme</vt:lpstr>
      <vt:lpstr>Facet</vt:lpstr>
      <vt:lpstr>2_Office Theme</vt:lpstr>
      <vt:lpstr>Pengenalan Internet dan Jaringan Komputer</vt:lpstr>
      <vt:lpstr>Internet</vt:lpstr>
      <vt:lpstr>Jaringan Komputer</vt:lpstr>
      <vt:lpstr>PowerPoint Presentation</vt:lpstr>
      <vt:lpstr>Sejarah Internet</vt:lpstr>
      <vt:lpstr>Sejarah Internet di Indonesia</vt:lpstr>
      <vt:lpstr>Syarat Jaringan Komputer</vt:lpstr>
      <vt:lpstr>Media Yang Digunakan Dalam Jaringan Komputer </vt:lpstr>
      <vt:lpstr>Menghitung Kecepatan Internet</vt:lpstr>
      <vt:lpstr>Latihan</vt:lpstr>
      <vt:lpstr>PowerPoint Presentation</vt:lpstr>
      <vt:lpstr>PowerPoint Presentation</vt:lpstr>
      <vt:lpstr>Proses Kerja Modem</vt:lpstr>
      <vt:lpstr>Jenis Jaringan</vt:lpstr>
      <vt:lpstr>Topologi Jaringan BUS</vt:lpstr>
      <vt:lpstr>Topologi Jaringan Ring</vt:lpstr>
      <vt:lpstr>Topologi Jaringan Star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INTERNET di Indonesia</dc:title>
  <dc:creator>Louis Bertrand Secondra</dc:creator>
  <cp:lastModifiedBy>Hardy Noer</cp:lastModifiedBy>
  <cp:revision>48</cp:revision>
  <dcterms:created xsi:type="dcterms:W3CDTF">2011-07-18T01:57:23Z</dcterms:created>
  <dcterms:modified xsi:type="dcterms:W3CDTF">2022-02-07T03:42:04Z</dcterms:modified>
</cp:coreProperties>
</file>